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352" r:id="rId3"/>
    <p:sldId id="441" r:id="rId4"/>
    <p:sldId id="335" r:id="rId5"/>
    <p:sldId id="484" r:id="rId6"/>
    <p:sldId id="485" r:id="rId7"/>
    <p:sldId id="486" r:id="rId8"/>
    <p:sldId id="487" r:id="rId9"/>
    <p:sldId id="488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mbria Math" panose="02040503050406030204" pitchFamily="18" charset="0"/>
      <p:regular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Open Sans Extrabold" panose="020B0604020202020204" charset="0"/>
      <p:bold r:id="rId29"/>
      <p:boldItalic r:id="rId30"/>
    </p:embeddedFont>
    <p:embeddedFont>
      <p:font typeface="Open Sans Extrabold" panose="020B0604020202020204" charset="0"/>
      <p:bold r:id="rId29"/>
      <p:boldItalic r:id="rId30"/>
    </p:embeddedFont>
    <p:embeddedFont>
      <p:font typeface="Open Sans Light" panose="020B0604020202020204" charset="0"/>
      <p:regular r:id="rId31"/>
      <p:italic r:id="rId32"/>
    </p:embeddedFont>
    <p:embeddedFont>
      <p:font typeface="Open Sans Semibold" panose="020B0604020202020204" charset="0"/>
      <p:bold r:id="rId33"/>
      <p:boldItalic r:id="rId34"/>
    </p:embeddedFont>
    <p:embeddedFont>
      <p:font typeface="TeXGyreAdventor" panose="020B0604020202020204" charset="0"/>
      <p:regular r:id="rId35"/>
      <p:bold r:id="rId36"/>
      <p:italic r:id="rId37"/>
      <p:boldItalic r:id="rId3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400" autoAdjust="0"/>
  </p:normalViewPr>
  <p:slideViewPr>
    <p:cSldViewPr snapToGrid="0">
      <p:cViewPr varScale="1">
        <p:scale>
          <a:sx n="88" d="100"/>
          <a:sy n="88" d="100"/>
        </p:scale>
        <p:origin x="204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56"/>
    </p:cViewPr>
  </p:sorter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presProps" Target="pres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5149-14D7-433C-8AF8-22E528D5E74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7C1EC-28C9-444D-BE93-B306445E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6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28B9-9DE7-4E59-9692-5D075E13CBDD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C7F-6EA5-490E-9E70-6F1DF4FB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4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5204E-909E-4306-838F-E17BEB0E4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53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56C7F-6EA5-490E-9E70-6F1DF4FB24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27" y="320912"/>
            <a:ext cx="663606" cy="663606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7868487" y="393433"/>
            <a:ext cx="332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>
                <a:solidFill>
                  <a:schemeClr val="bg1"/>
                </a:solidFill>
                <a:latin typeface="Impact" panose="020B0806030902050204" pitchFamily="34" charset="0"/>
              </a:rPr>
              <a:t>PROCESS</a:t>
            </a:r>
            <a:r>
              <a:rPr lang="es-ES" sz="1600" baseline="0">
                <a:solidFill>
                  <a:schemeClr val="bg1"/>
                </a:solidFill>
                <a:latin typeface="Impact" panose="020B0806030902050204" pitchFamily="34" charset="0"/>
              </a:rPr>
              <a:t> IMPROVEMENT INSTITUTE</a:t>
            </a:r>
            <a:br>
              <a:rPr lang="es-ES" sz="1600" baseline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s-ES"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and reliability specialists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FCA049-0002-42CD-948F-466F4760FD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6754" y="1193210"/>
            <a:ext cx="2255279" cy="75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B795E9-F815-4BBF-B3E0-16581B2F2163}"/>
              </a:ext>
            </a:extLst>
          </p:cNvPr>
          <p:cNvSpPr/>
          <p:nvPr userDrawn="1"/>
        </p:nvSpPr>
        <p:spPr>
          <a:xfrm>
            <a:off x="9500628" y="1804065"/>
            <a:ext cx="2432051" cy="179148"/>
          </a:xfrm>
          <a:prstGeom prst="rect">
            <a:avLst/>
          </a:prstGeom>
          <a:solidFill>
            <a:srgbClr val="002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eXGyreAdvento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8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0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0499"/>
            <a:ext cx="12192000" cy="967819"/>
          </a:xfrm>
        </p:spPr>
        <p:txBody>
          <a:bodyPr anchor="b">
            <a:noAutofit/>
          </a:bodyPr>
          <a:lstStyle>
            <a:lvl1pPr algn="ctr">
              <a:defRPr sz="5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872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8A10-4C29-6245-9ABB-B8C52547EF7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9155-6CFE-D84F-9722-35DF638E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8A10-4C29-6245-9ABB-B8C52547EF7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9155-6CFE-D84F-9722-35DF638E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8A10-4C29-6245-9ABB-B8C52547EF7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9155-6CFE-D84F-9722-35DF638E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1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70825"/>
            <a:ext cx="5181600" cy="30061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70825"/>
            <a:ext cx="5181600" cy="30061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8A10-4C29-6245-9ABB-B8C52547EF7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9155-6CFE-D84F-9722-35DF638E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6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8A10-4C29-6245-9ABB-B8C52547EF7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9155-6CFE-D84F-9722-35DF638E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8A10-4C29-6245-9ABB-B8C52547EF7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9155-6CFE-D84F-9722-35DF638E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8A10-4C29-6245-9ABB-B8C52547EF7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9155-6CFE-D84F-9722-35DF638E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1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95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55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72239"/>
            <a:ext cx="6172200" cy="4088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65748"/>
            <a:ext cx="3932237" cy="300324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8A10-4C29-6245-9ABB-B8C52547EF7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9155-6CFE-D84F-9722-35DF638E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19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2AD8-D30D-4D92-8D18-1B14FD1DAE7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0CA0-428C-4917-92A6-7BB08C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658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91439"/>
            <a:ext cx="10515600" cy="318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8A10-4C29-6245-9ABB-B8C52547EF7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9155-6CFE-D84F-9722-35DF638E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A9BB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F0535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60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1879" y="2629635"/>
            <a:ext cx="11160154" cy="2387600"/>
          </a:xfrm>
        </p:spPr>
        <p:txBody>
          <a:bodyPr rIns="0">
            <a:normAutofit fontScale="90000"/>
          </a:bodyPr>
          <a:lstStyle/>
          <a:p>
            <a:pPr algn="r"/>
            <a:br>
              <a:rPr lang="en-US" sz="5000" dirty="0">
                <a:solidFill>
                  <a:schemeClr val="bg1"/>
                </a:solidFill>
                <a:latin typeface="Impact" panose="020B080603090205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4000" b="1" i="1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Pressure relief systems and Safety Instrumented Systems </a:t>
            </a:r>
            <a:br>
              <a:rPr lang="en-US" sz="5400" i="1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5000" dirty="0">
                <a:solidFill>
                  <a:schemeClr val="bg1"/>
                </a:solidFill>
                <a:latin typeface="Impact" panose="020B080603090205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COMMON WEAKNESSES </a:t>
            </a:r>
            <a:br>
              <a:rPr lang="en-US" sz="5000" dirty="0">
                <a:solidFill>
                  <a:schemeClr val="bg1"/>
                </a:solidFill>
                <a:latin typeface="Impact" panose="020B080603090205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5000" dirty="0">
                <a:solidFill>
                  <a:schemeClr val="bg1"/>
                </a:solidFill>
                <a:latin typeface="Impact" panose="020B080603090205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IN FIELD IMPLEMENTATION </a:t>
            </a:r>
            <a:endParaRPr lang="en-US" sz="2400" i="1" dirty="0">
              <a:solidFill>
                <a:schemeClr val="accent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01879" y="5620624"/>
            <a:ext cx="11160154" cy="922789"/>
          </a:xfrm>
          <a:prstGeom prst="rect">
            <a:avLst/>
          </a:prstGeom>
        </p:spPr>
        <p:txBody>
          <a:bodyPr vert="horz" lIns="91440" tIns="45720" rIns="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William G. Bridges</a:t>
            </a:r>
            <a:br>
              <a:rPr lang="en-US" sz="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Stephen Bridges</a:t>
            </a:r>
          </a:p>
        </p:txBody>
      </p:sp>
    </p:spTree>
    <p:extLst>
      <p:ext uri="{BB962C8B-B14F-4D97-AF65-F5344CB8AC3E}">
        <p14:creationId xmlns:p14="http://schemas.microsoft.com/office/powerpoint/2010/main" val="21649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74"/>
    </mc:Choice>
    <mc:Fallback xmlns="">
      <p:transition spd="slow" advTm="203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5090" y="514350"/>
            <a:ext cx="615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William Bridges</a:t>
            </a:r>
            <a:br>
              <a:rPr lang="en-US" sz="4000">
                <a:solidFill>
                  <a:schemeClr val="accent3"/>
                </a:solidFill>
              </a:rPr>
            </a:br>
            <a:r>
              <a:rPr lang="en-US"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Process Improvement Institute - President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5495" y="1755636"/>
            <a:ext cx="2921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mpact" panose="020B080603090205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STUDIES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BS &amp; MS Chemical Engineering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Co-invented LOPA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Certified functional safety professional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Process safety expert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Human factors expert</a:t>
            </a:r>
            <a:endParaRPr lang="en-US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34622" y="1755636"/>
            <a:ext cx="55245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4"/>
                </a:solidFill>
                <a:latin typeface="Impact" panose="020B080603090205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EXPERIENCE</a:t>
            </a:r>
            <a:b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+</a:t>
            </a:r>
            <a:r>
              <a:rPr lang="en-US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</a:t>
            </a: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</a:t>
            </a: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years in plant, 2 as Operator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+250 </a:t>
            </a: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Unit PHAs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+8000 </a:t>
            </a: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 managed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+1000 </a:t>
            </a: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LOPAs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+1000 </a:t>
            </a: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SIL Verification/Assessments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+3500 </a:t>
            </a: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trained PHA/LOPA leaders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91" y="2572513"/>
            <a:ext cx="1190625" cy="184668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50" y="2572513"/>
            <a:ext cx="1177481" cy="185660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8857106" y="1755636"/>
            <a:ext cx="294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Impact" panose="020B080603090205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PUBLICATIONS</a:t>
            </a:r>
          </a:p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 author of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857106" y="4523540"/>
            <a:ext cx="30386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other CCPS Guidelines books –  contributing author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+50 </a:t>
            </a:r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Papers presented</a:t>
            </a:r>
          </a:p>
        </p:txBody>
      </p:sp>
    </p:spTree>
    <p:extLst>
      <p:ext uri="{BB962C8B-B14F-4D97-AF65-F5344CB8AC3E}">
        <p14:creationId xmlns:p14="http://schemas.microsoft.com/office/powerpoint/2010/main" val="333110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E58BDC-659C-4BDB-9F62-8E5AFB9A67CD}"/>
              </a:ext>
            </a:extLst>
          </p:cNvPr>
          <p:cNvSpPr/>
          <p:nvPr/>
        </p:nvSpPr>
        <p:spPr>
          <a:xfrm>
            <a:off x="850899" y="396040"/>
            <a:ext cx="106764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DESIGN</a:t>
            </a:r>
            <a:r>
              <a:rPr lang="en-US" sz="40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Failing to account for common cause failures of similar 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10">
                <a:extLst>
                  <a:ext uri="{FF2B5EF4-FFF2-40B4-BE49-F238E27FC236}">
                    <a16:creationId xmlns:a16="http://schemas.microsoft.com/office/drawing/2014/main" id="{80DC45EB-8579-4A4A-8E24-0449B9BD59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691549"/>
                  </p:ext>
                </p:extLst>
              </p:nvPr>
            </p:nvGraphicFramePr>
            <p:xfrm>
              <a:off x="356056" y="2764655"/>
              <a:ext cx="5667978" cy="23517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1278">
                      <a:extLst>
                        <a:ext uri="{9D8B030D-6E8A-4147-A177-3AD203B41FA5}">
                          <a16:colId xmlns:a16="http://schemas.microsoft.com/office/drawing/2014/main" val="542377191"/>
                        </a:ext>
                      </a:extLst>
                    </a:gridCol>
                    <a:gridCol w="4076700">
                      <a:extLst>
                        <a:ext uri="{9D8B030D-6E8A-4147-A177-3AD203B41FA5}">
                          <a16:colId xmlns:a16="http://schemas.microsoft.com/office/drawing/2014/main" val="775451399"/>
                        </a:ext>
                      </a:extLst>
                    </a:gridCol>
                  </a:tblGrid>
                  <a:tr h="535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Configuration</a:t>
                          </a:r>
                          <a:endParaRPr lang="en-US" sz="1600">
                            <a:solidFill>
                              <a:schemeClr val="accent4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PFD </a:t>
                          </a:r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Calculation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es-ES" sz="1200" b="0" dirty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</a:t>
                          </a:r>
                          <a:r>
                            <a:rPr lang="es-ES" sz="1200" b="0" dirty="0" err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for</a:t>
                          </a:r>
                          <a:r>
                            <a:rPr lang="es-ES" sz="1200" b="0" dirty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 </a:t>
                          </a:r>
                          <a:r>
                            <a:rPr lang="el-GR" sz="1200" b="0" dirty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β</a:t>
                          </a:r>
                          <a:r>
                            <a:rPr lang="es-ES" sz="1200" b="0" dirty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 &lt; 0.2)</a:t>
                          </a:r>
                          <a:endParaRPr lang="en-US" sz="1200" b="0" dirty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936776"/>
                      </a:ext>
                    </a:extLst>
                  </a:tr>
                  <a:tr h="6904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>
                              <a:solidFill>
                                <a:schemeClr val="bg1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NooN</a:t>
                          </a:r>
                          <a:endParaRPr lang="en-US" sz="1600">
                            <a:solidFill>
                              <a:schemeClr val="bg1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s-E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𝑃𝐹𝐷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𝑜𝑜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s-E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𝑃𝐹𝐷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6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oo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3498058"/>
                      </a:ext>
                    </a:extLst>
                  </a:tr>
                  <a:tr h="11256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>
                              <a:solidFill>
                                <a:schemeClr val="bg1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MooN</a:t>
                          </a:r>
                          <a:endParaRPr lang="en-US" sz="1600">
                            <a:solidFill>
                              <a:schemeClr val="bg1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0161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box>
                                          <m:boxPr>
                                            <m:ctrlPr>
                                              <a:rPr lang="en-US" sz="160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US" sz="160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6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  <m:r>
                                                  <a:rPr lang="es-ES" sz="16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!</m:t>
                                                </m:r>
                                              </m:num>
                                              <m:den>
                                                <m:d>
                                                  <m:dPr>
                                                    <m:ctrlPr>
                                                      <a:rPr lang="en-US" sz="160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s-ES" sz="16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𝑁</m:t>
                                                    </m:r>
                                                    <m:r>
                                                      <a:rPr lang="es-ES" sz="16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s-ES" sz="16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  <m:r>
                                                      <a:rPr lang="es-ES" sz="16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+1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60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!×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160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s-ES" sz="16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  <m:r>
                                                      <a:rPr lang="es-ES" sz="16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60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!</m:t>
                                                </m:r>
                                              </m:den>
                                            </m:f>
                                            <m:r>
                                              <a:rPr lang="es-E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600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s-ES" sz="1600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s-ES" sz="1600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ES" sz="1600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 </m:t>
                                                        </m:r>
                                                        <m:r>
                                                          <a:rPr lang="es-ES" sz="1600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𝑃𝐹𝐷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ES" sz="1600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s-ES" sz="160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oo</m:t>
                                                        </m:r>
                                                        <m:r>
                                                          <a:rPr lang="es-ES" sz="1600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s-ES" sz="16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sup>
                                            </m:sSup>
                                          </m:e>
                                        </m:box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en-US" sz="160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lang="es-E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E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s-E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+2</m:t>
                                            </m:r>
                                          </m:e>
                                        </m:d>
                                      </m:den>
                                    </m:f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𝑃𝐹𝐷</m:t>
                                        </m:r>
                                      </m:e>
                                      <m:sub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oo</m:t>
                                        </m:r>
                                        <m:r>
                                          <a:rPr lang="es-E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ox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9070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10">
                <a:extLst>
                  <a:ext uri="{FF2B5EF4-FFF2-40B4-BE49-F238E27FC236}">
                    <a16:creationId xmlns:a16="http://schemas.microsoft.com/office/drawing/2014/main" id="{80DC45EB-8579-4A4A-8E24-0449B9BD59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691549"/>
                  </p:ext>
                </p:extLst>
              </p:nvPr>
            </p:nvGraphicFramePr>
            <p:xfrm>
              <a:off x="356056" y="2764655"/>
              <a:ext cx="5667978" cy="23517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1278">
                      <a:extLst>
                        <a:ext uri="{9D8B030D-6E8A-4147-A177-3AD203B41FA5}">
                          <a16:colId xmlns:a16="http://schemas.microsoft.com/office/drawing/2014/main" val="542377191"/>
                        </a:ext>
                      </a:extLst>
                    </a:gridCol>
                    <a:gridCol w="4076700">
                      <a:extLst>
                        <a:ext uri="{9D8B030D-6E8A-4147-A177-3AD203B41FA5}">
                          <a16:colId xmlns:a16="http://schemas.microsoft.com/office/drawing/2014/main" val="775451399"/>
                        </a:ext>
                      </a:extLst>
                    </a:gridCol>
                  </a:tblGrid>
                  <a:tr h="535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Configuration</a:t>
                          </a:r>
                          <a:endParaRPr lang="en-US" sz="1600">
                            <a:solidFill>
                              <a:schemeClr val="accent4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PFD </a:t>
                          </a:r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Calculation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es-ES" sz="1200" b="0" dirty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</a:t>
                          </a:r>
                          <a:r>
                            <a:rPr lang="es-ES" sz="1200" b="0" dirty="0" err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for</a:t>
                          </a:r>
                          <a:r>
                            <a:rPr lang="es-ES" sz="1200" b="0" dirty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 </a:t>
                          </a:r>
                          <a:r>
                            <a:rPr lang="el-GR" sz="1200" b="0" dirty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β</a:t>
                          </a:r>
                          <a:r>
                            <a:rPr lang="es-ES" sz="1200" b="0" dirty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 &lt; 0.2)</a:t>
                          </a:r>
                          <a:endParaRPr lang="en-US" sz="1200" b="0" dirty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936776"/>
                      </a:ext>
                    </a:extLst>
                  </a:tr>
                  <a:tr h="6904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>
                              <a:solidFill>
                                <a:schemeClr val="bg1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NooN</a:t>
                          </a:r>
                          <a:endParaRPr lang="en-US" sz="1600">
                            <a:solidFill>
                              <a:schemeClr val="bg1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955" t="-77193" b="-162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3498058"/>
                      </a:ext>
                    </a:extLst>
                  </a:tr>
                  <a:tr h="11256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>
                              <a:solidFill>
                                <a:schemeClr val="bg1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MooN</a:t>
                          </a:r>
                          <a:endParaRPr lang="en-US" sz="1600">
                            <a:solidFill>
                              <a:schemeClr val="bg1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955" t="-10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907081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B6EDC3-73FA-448D-95B9-DD68BB302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91448"/>
              </p:ext>
            </p:extLst>
          </p:nvPr>
        </p:nvGraphicFramePr>
        <p:xfrm>
          <a:off x="8498131" y="2547025"/>
          <a:ext cx="3236684" cy="3457575"/>
        </p:xfrm>
        <a:graphic>
          <a:graphicData uri="http://schemas.openxmlformats.org/drawingml/2006/table">
            <a:tbl>
              <a:tblPr/>
              <a:tblGrid>
                <a:gridCol w="781967">
                  <a:extLst>
                    <a:ext uri="{9D8B030D-6E8A-4147-A177-3AD203B41FA5}">
                      <a16:colId xmlns:a16="http://schemas.microsoft.com/office/drawing/2014/main" val="536715787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2463007981"/>
                    </a:ext>
                  </a:extLst>
                </a:gridCol>
                <a:gridCol w="1467746">
                  <a:extLst>
                    <a:ext uri="{9D8B030D-6E8A-4147-A177-3AD203B41FA5}">
                      <a16:colId xmlns:a16="http://schemas.microsoft.com/office/drawing/2014/main" val="14184942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kern="120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PFD </a:t>
                      </a:r>
                      <a:r>
                        <a:rPr lang="en-US" sz="2000" b="0" kern="1200">
                          <a:solidFill>
                            <a:schemeClr val="accent4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(MooN)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355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0.0100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77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0.0011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698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0.0014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405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0.0010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633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0.0310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391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0.0010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157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0.0023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917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0.0510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6113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0.0150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62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anose="020B0604020202020204" charset="0"/>
                          <a:ea typeface="Open Sans Extrabold" panose="020B0604020202020204" charset="0"/>
                          <a:cs typeface="Open Sans Extrabold" panose="020B0604020202020204" charset="0"/>
                        </a:rPr>
                        <a:t>0.1510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8256"/>
                  </a:ext>
                </a:extLst>
              </a:tr>
            </a:tbl>
          </a:graphicData>
        </a:graphic>
      </p:graphicFrame>
      <p:sp>
        <p:nvSpPr>
          <p:cNvPr id="6" name="CuadroTexto 161">
            <a:extLst>
              <a:ext uri="{FF2B5EF4-FFF2-40B4-BE49-F238E27FC236}">
                <a16:creationId xmlns:a16="http://schemas.microsoft.com/office/drawing/2014/main" id="{BE35F95A-308E-4536-B2BA-32219DCF0A8A}"/>
              </a:ext>
            </a:extLst>
          </p:cNvPr>
          <p:cNvSpPr txBox="1"/>
          <p:nvPr/>
        </p:nvSpPr>
        <p:spPr>
          <a:xfrm>
            <a:off x="6129938" y="3601978"/>
            <a:ext cx="226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40000"/>
                    <a:lumOff val="6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EXAMPLES</a:t>
            </a:r>
          </a:p>
        </p:txBody>
      </p:sp>
      <p:cxnSp>
        <p:nvCxnSpPr>
          <p:cNvPr id="7" name="Conector recto 162">
            <a:extLst>
              <a:ext uri="{FF2B5EF4-FFF2-40B4-BE49-F238E27FC236}">
                <a16:creationId xmlns:a16="http://schemas.microsoft.com/office/drawing/2014/main" id="{64200942-AF84-4C6A-AF8F-EC6BDC087887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6024034" y="3926781"/>
            <a:ext cx="2438399" cy="13752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161">
                <a:extLst>
                  <a:ext uri="{FF2B5EF4-FFF2-40B4-BE49-F238E27FC236}">
                    <a16:creationId xmlns:a16="http://schemas.microsoft.com/office/drawing/2014/main" id="{688C7C7D-41C3-4104-A99D-82C41DCF1735}"/>
                  </a:ext>
                </a:extLst>
              </p:cNvPr>
              <p:cNvSpPr txBox="1"/>
              <p:nvPr/>
            </p:nvSpPr>
            <p:spPr>
              <a:xfrm>
                <a:off x="6404647" y="4006529"/>
                <a:ext cx="17128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𝑃𝐹𝐷</m:t>
                          </m:r>
                        </m:e>
                        <m:sub>
                          <m:r>
                            <a:rPr lang="es-ES" sz="1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s-ES" sz="140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oo</m:t>
                          </m:r>
                          <m:r>
                            <a:rPr lang="es-ES" sz="1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400" b="0" i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sz="140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mc:Choice>
        <mc:Fallback xmlns="">
          <p:sp>
            <p:nvSpPr>
              <p:cNvPr id="8" name="CuadroTexto 161">
                <a:extLst>
                  <a:ext uri="{FF2B5EF4-FFF2-40B4-BE49-F238E27FC236}">
                    <a16:creationId xmlns:a16="http://schemas.microsoft.com/office/drawing/2014/main" id="{688C7C7D-41C3-4104-A99D-82C41DCF1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647" y="4006529"/>
                <a:ext cx="171287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61">
                <a:extLst>
                  <a:ext uri="{FF2B5EF4-FFF2-40B4-BE49-F238E27FC236}">
                    <a16:creationId xmlns:a16="http://schemas.microsoft.com/office/drawing/2014/main" id="{56121A1A-E28F-41F0-ADD8-43B9D952D6A3}"/>
                  </a:ext>
                </a:extLst>
              </p:cNvPr>
              <p:cNvSpPr txBox="1"/>
              <p:nvPr/>
            </p:nvSpPr>
            <p:spPr>
              <a:xfrm>
                <a:off x="6404647" y="4314306"/>
                <a:ext cx="17128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ES" sz="14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40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CuadroTexto 161">
                <a:extLst>
                  <a:ext uri="{FF2B5EF4-FFF2-40B4-BE49-F238E27FC236}">
                    <a16:creationId xmlns:a16="http://schemas.microsoft.com/office/drawing/2014/main" id="{56121A1A-E28F-41F0-ADD8-43B9D952D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647" y="4314306"/>
                <a:ext cx="1712871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51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10">
                <a:extLst>
                  <a:ext uri="{FF2B5EF4-FFF2-40B4-BE49-F238E27FC236}">
                    <a16:creationId xmlns:a16="http://schemas.microsoft.com/office/drawing/2014/main" id="{C24289DA-B8CC-4BD8-A69D-48A778853B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678439"/>
                  </p:ext>
                </p:extLst>
              </p:nvPr>
            </p:nvGraphicFramePr>
            <p:xfrm>
              <a:off x="328689" y="1580399"/>
              <a:ext cx="11466889" cy="41953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27714">
                      <a:extLst>
                        <a:ext uri="{9D8B030D-6E8A-4147-A177-3AD203B41FA5}">
                          <a16:colId xmlns:a16="http://schemas.microsoft.com/office/drawing/2014/main" val="1663637242"/>
                        </a:ext>
                      </a:extLst>
                    </a:gridCol>
                    <a:gridCol w="1727714">
                      <a:extLst>
                        <a:ext uri="{9D8B030D-6E8A-4147-A177-3AD203B41FA5}">
                          <a16:colId xmlns:a16="http://schemas.microsoft.com/office/drawing/2014/main" val="1368084931"/>
                        </a:ext>
                      </a:extLst>
                    </a:gridCol>
                    <a:gridCol w="1727714">
                      <a:extLst>
                        <a:ext uri="{9D8B030D-6E8A-4147-A177-3AD203B41FA5}">
                          <a16:colId xmlns:a16="http://schemas.microsoft.com/office/drawing/2014/main" val="3216635903"/>
                        </a:ext>
                      </a:extLst>
                    </a:gridCol>
                    <a:gridCol w="1727714">
                      <a:extLst>
                        <a:ext uri="{9D8B030D-6E8A-4147-A177-3AD203B41FA5}">
                          <a16:colId xmlns:a16="http://schemas.microsoft.com/office/drawing/2014/main" val="1660939304"/>
                        </a:ext>
                      </a:extLst>
                    </a:gridCol>
                    <a:gridCol w="1727714">
                      <a:extLst>
                        <a:ext uri="{9D8B030D-6E8A-4147-A177-3AD203B41FA5}">
                          <a16:colId xmlns:a16="http://schemas.microsoft.com/office/drawing/2014/main" val="116959858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165572288"/>
                        </a:ext>
                      </a:extLst>
                    </a:gridCol>
                    <a:gridCol w="1913919">
                      <a:extLst>
                        <a:ext uri="{9D8B030D-6E8A-4147-A177-3AD203B41FA5}">
                          <a16:colId xmlns:a16="http://schemas.microsoft.com/office/drawing/2014/main" val="4188711604"/>
                        </a:ext>
                      </a:extLst>
                    </a:gridCol>
                  </a:tblGrid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Dependence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Same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 </a:t>
                          </a:r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person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?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Close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 in time?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Same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 visual </a:t>
                          </a:r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frame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?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Writing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 </a:t>
                          </a:r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required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?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Repeating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 </a:t>
                          </a:r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failure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94395748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Zero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50161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8043698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Zero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 </a:t>
                          </a:r>
                          <a:r>
                            <a:rPr lang="es-ES" sz="2000" i="1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(+2 </a:t>
                          </a:r>
                          <a:r>
                            <a:rPr lang="es-ES" sz="2000" i="1" dirty="0" err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days</a:t>
                          </a:r>
                          <a:r>
                            <a:rPr lang="es-ES" sz="2000" i="1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)</a:t>
                          </a:r>
                          <a:endParaRPr lang="en-US" sz="2000" i="1" dirty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 dirty="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50161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5871691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Low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E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Low </a:t>
                          </a:r>
                          <a:r>
                            <a:rPr lang="es-ES" sz="2000" i="1" kern="120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(+1 day)</a:t>
                          </a:r>
                          <a:endParaRPr lang="en-US" sz="2000" i="1" kern="12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50161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s-E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s-E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1+19</m:t>
                                        </m:r>
                                        <m:r>
                                          <a:rPr lang="es-E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s-E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44659458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Moderate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E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Moderate </a:t>
                          </a:r>
                          <a:r>
                            <a:rPr lang="es-ES" sz="2000" i="1" kern="120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(+4h)</a:t>
                          </a:r>
                          <a:endParaRPr lang="en-US" sz="2000" i="1" kern="12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50161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s-E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s-E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1+6</m:t>
                                        </m:r>
                                        <m:r>
                                          <a:rPr lang="es-E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s-E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09850965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High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E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 </a:t>
                          </a:r>
                          <a:r>
                            <a:rPr lang="es-ES" sz="2000" i="1" kern="120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(&lt;2h)</a:t>
                          </a:r>
                          <a:endParaRPr lang="en-US" sz="2000" i="1" kern="12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s-E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s-E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s-E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s-E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20695144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Complete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E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 </a:t>
                          </a:r>
                          <a:r>
                            <a:rPr lang="es-ES" sz="2000" i="1" kern="120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(&lt;2h)</a:t>
                          </a:r>
                          <a:endParaRPr lang="en-US" sz="2000" i="1" kern="12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006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10">
                <a:extLst>
                  <a:ext uri="{FF2B5EF4-FFF2-40B4-BE49-F238E27FC236}">
                    <a16:creationId xmlns:a16="http://schemas.microsoft.com/office/drawing/2014/main" id="{C24289DA-B8CC-4BD8-A69D-48A778853B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678439"/>
                  </p:ext>
                </p:extLst>
              </p:nvPr>
            </p:nvGraphicFramePr>
            <p:xfrm>
              <a:off x="328689" y="1580399"/>
              <a:ext cx="11466889" cy="41953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27714">
                      <a:extLst>
                        <a:ext uri="{9D8B030D-6E8A-4147-A177-3AD203B41FA5}">
                          <a16:colId xmlns:a16="http://schemas.microsoft.com/office/drawing/2014/main" val="1663637242"/>
                        </a:ext>
                      </a:extLst>
                    </a:gridCol>
                    <a:gridCol w="1727714">
                      <a:extLst>
                        <a:ext uri="{9D8B030D-6E8A-4147-A177-3AD203B41FA5}">
                          <a16:colId xmlns:a16="http://schemas.microsoft.com/office/drawing/2014/main" val="1368084931"/>
                        </a:ext>
                      </a:extLst>
                    </a:gridCol>
                    <a:gridCol w="1727714">
                      <a:extLst>
                        <a:ext uri="{9D8B030D-6E8A-4147-A177-3AD203B41FA5}">
                          <a16:colId xmlns:a16="http://schemas.microsoft.com/office/drawing/2014/main" val="3216635903"/>
                        </a:ext>
                      </a:extLst>
                    </a:gridCol>
                    <a:gridCol w="1727714">
                      <a:extLst>
                        <a:ext uri="{9D8B030D-6E8A-4147-A177-3AD203B41FA5}">
                          <a16:colId xmlns:a16="http://schemas.microsoft.com/office/drawing/2014/main" val="1660939304"/>
                        </a:ext>
                      </a:extLst>
                    </a:gridCol>
                    <a:gridCol w="1727714">
                      <a:extLst>
                        <a:ext uri="{9D8B030D-6E8A-4147-A177-3AD203B41FA5}">
                          <a16:colId xmlns:a16="http://schemas.microsoft.com/office/drawing/2014/main" val="116959858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165572288"/>
                        </a:ext>
                      </a:extLst>
                    </a:gridCol>
                    <a:gridCol w="1913919">
                      <a:extLst>
                        <a:ext uri="{9D8B030D-6E8A-4147-A177-3AD203B41FA5}">
                          <a16:colId xmlns:a16="http://schemas.microsoft.com/office/drawing/2014/main" val="4188711604"/>
                        </a:ext>
                      </a:extLst>
                    </a:gridCol>
                  </a:tblGrid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Dependence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Same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 </a:t>
                          </a:r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person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?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Close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 in time?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Same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 visual </a:t>
                          </a:r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frame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?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Writing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 </a:t>
                          </a:r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required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?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Repeating</a:t>
                          </a:r>
                          <a:r>
                            <a:rPr lang="es-ES" sz="1600" dirty="0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 </a:t>
                          </a:r>
                          <a:r>
                            <a:rPr lang="es-ES" sz="1600" dirty="0" err="1">
                              <a:solidFill>
                                <a:schemeClr val="accent4"/>
                              </a:solidFill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failure</a:t>
                          </a:r>
                          <a:endParaRPr lang="en-US" sz="1600" dirty="0">
                            <a:solidFill>
                              <a:schemeClr val="accent4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94395748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Zero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9363" t="-103158" b="-53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8043698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Zero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 </a:t>
                          </a:r>
                          <a:r>
                            <a:rPr lang="es-ES" sz="2000" i="1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(+2 </a:t>
                          </a:r>
                          <a:r>
                            <a:rPr lang="es-ES" sz="2000" i="1" dirty="0" err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days</a:t>
                          </a:r>
                          <a:r>
                            <a:rPr lang="es-ES" sz="2000" i="1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)</a:t>
                          </a:r>
                          <a:endParaRPr lang="en-US" sz="2000" i="1" dirty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 dirty="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9363" t="-201042" b="-426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5871691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Low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E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Low </a:t>
                          </a:r>
                          <a:r>
                            <a:rPr lang="es-ES" sz="2000" i="1" kern="120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(+1 day)</a:t>
                          </a:r>
                          <a:endParaRPr lang="en-US" sz="2000" i="1" kern="12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9363" t="-301042" b="-326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465945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Moderate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E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Moderate </a:t>
                          </a:r>
                          <a:r>
                            <a:rPr lang="es-ES" sz="2000" i="1" kern="120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(+4h)</a:t>
                          </a:r>
                          <a:endParaRPr lang="en-US" sz="2000" i="1" kern="12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9363" t="-334783" b="-17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850965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High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E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 </a:t>
                          </a:r>
                          <a:r>
                            <a:rPr lang="es-ES" sz="2000" i="1" kern="120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(&lt;2h)</a:t>
                          </a:r>
                          <a:endParaRPr lang="en-US" sz="2000" i="1" kern="12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No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9363" t="-526316" b="-10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695144"/>
                      </a:ext>
                    </a:extLst>
                  </a:tr>
                  <a:tr h="5823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Complete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E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 </a:t>
                          </a:r>
                          <a:r>
                            <a:rPr lang="es-ES" sz="2000" i="1" kern="120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(&lt;2h)</a:t>
                          </a:r>
                          <a:endParaRPr lang="en-US" sz="2000" i="1" kern="120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</a:t>
                          </a:r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>
                              <a:solidFill>
                                <a:schemeClr val="accent2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Yes/No</a:t>
                          </a:r>
                          <a:endParaRPr lang="en-US" sz="2000">
                            <a:solidFill>
                              <a:schemeClr val="accent2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9363" t="-619792" b="-7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0666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33A9B5E-5AF9-45B7-9626-C09268889965}"/>
              </a:ext>
            </a:extLst>
          </p:cNvPr>
          <p:cNvSpPr/>
          <p:nvPr/>
        </p:nvSpPr>
        <p:spPr>
          <a:xfrm>
            <a:off x="1192107" y="321916"/>
            <a:ext cx="9875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ITPM PLANNING</a:t>
            </a:r>
            <a:r>
              <a:rPr lang="en-US" sz="40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4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Failing to control common-cause human error (dependent human errors)</a:t>
            </a:r>
          </a:p>
        </p:txBody>
      </p:sp>
      <p:sp>
        <p:nvSpPr>
          <p:cNvPr id="7" name="Rectangle 85">
            <a:extLst>
              <a:ext uri="{FF2B5EF4-FFF2-40B4-BE49-F238E27FC236}">
                <a16:creationId xmlns:a16="http://schemas.microsoft.com/office/drawing/2014/main" id="{B23F7ECD-709B-40CF-A075-A15D29FB4819}"/>
              </a:ext>
            </a:extLst>
          </p:cNvPr>
          <p:cNvSpPr/>
          <p:nvPr/>
        </p:nvSpPr>
        <p:spPr>
          <a:xfrm>
            <a:off x="4144434" y="6138285"/>
            <a:ext cx="5853802" cy="525904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72000">
            <a:noAutofit/>
          </a:bodyPr>
          <a:lstStyle/>
          <a:p>
            <a:pPr algn="r"/>
            <a:r>
              <a:rPr lang="en-US" sz="1400" i="1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Complete dependence, the Probability of repeating a mistake is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647D8-E413-4280-AF55-50DA9A603E9E}"/>
              </a:ext>
            </a:extLst>
          </p:cNvPr>
          <p:cNvSpPr/>
          <p:nvPr/>
        </p:nvSpPr>
        <p:spPr>
          <a:xfrm>
            <a:off x="10706100" y="5036820"/>
            <a:ext cx="327660" cy="312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034FED1-B073-47F1-9FC3-6D5E2856EF20}"/>
              </a:ext>
            </a:extLst>
          </p:cNvPr>
          <p:cNvCxnSpPr>
            <a:cxnSpLocks/>
          </p:cNvCxnSpPr>
          <p:nvPr/>
        </p:nvCxnSpPr>
        <p:spPr>
          <a:xfrm flipV="1">
            <a:off x="10095602" y="5669842"/>
            <a:ext cx="716331" cy="779370"/>
          </a:xfrm>
          <a:prstGeom prst="curvedConnector2">
            <a:avLst/>
          </a:prstGeom>
          <a:ln>
            <a:solidFill>
              <a:schemeClr val="accent3"/>
            </a:solidFill>
            <a:prstDash val="solid"/>
            <a:headEnd type="none" w="med" len="med"/>
            <a:tailEnd type="arrow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59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03E4D8-7BDE-4998-812D-BEDFA48DA165}"/>
              </a:ext>
            </a:extLst>
          </p:cNvPr>
          <p:cNvSpPr/>
          <p:nvPr/>
        </p:nvSpPr>
        <p:spPr>
          <a:xfrm>
            <a:off x="1158240" y="387573"/>
            <a:ext cx="98755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BASELINE ESTIMATION</a:t>
            </a:r>
            <a:br>
              <a:rPr lang="en-US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Failing to account for errors during human interventions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10">
                <a:extLst>
                  <a:ext uri="{FF2B5EF4-FFF2-40B4-BE49-F238E27FC236}">
                    <a16:creationId xmlns:a16="http://schemas.microsoft.com/office/drawing/2014/main" id="{19303828-2432-491B-80DE-6517C44BF2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696470"/>
                  </p:ext>
                </p:extLst>
              </p:nvPr>
            </p:nvGraphicFramePr>
            <p:xfrm>
              <a:off x="6551512" y="2233928"/>
              <a:ext cx="5449988" cy="18571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31988">
                      <a:extLst>
                        <a:ext uri="{9D8B030D-6E8A-4147-A177-3AD203B41FA5}">
                          <a16:colId xmlns:a16="http://schemas.microsoft.com/office/drawing/2014/main" val="1663637242"/>
                        </a:ext>
                      </a:extLst>
                    </a:gridCol>
                    <a:gridCol w="698500">
                      <a:extLst>
                        <a:ext uri="{9D8B030D-6E8A-4147-A177-3AD203B41FA5}">
                          <a16:colId xmlns:a16="http://schemas.microsoft.com/office/drawing/2014/main" val="1368084931"/>
                        </a:ext>
                      </a:extLst>
                    </a:gridCol>
                    <a:gridCol w="3619500">
                      <a:extLst>
                        <a:ext uri="{9D8B030D-6E8A-4147-A177-3AD203B41FA5}">
                          <a16:colId xmlns:a16="http://schemas.microsoft.com/office/drawing/2014/main" val="2683563276"/>
                        </a:ext>
                      </a:extLst>
                    </a:gridCol>
                  </a:tblGrid>
                  <a:tr h="460481">
                    <a:tc>
                      <a:txBody>
                        <a:bodyPr/>
                        <a:lstStyle/>
                        <a:p>
                          <a:pPr marL="0" marR="0" lvl="0" indent="0" algn="r" defTabSz="50161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𝑃𝐹𝐷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𝑇𝑎𝑟𝑔𝑒𝑡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8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0.01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15754805"/>
                      </a:ext>
                    </a:extLst>
                  </a:tr>
                  <a:tr h="460481">
                    <a:tc>
                      <a:txBody>
                        <a:bodyPr/>
                        <a:lstStyle/>
                        <a:p>
                          <a:pPr marL="0" marR="0" lvl="0" indent="0" algn="r" defTabSz="50161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𝑃𝐹𝐷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𝑃𝑆𝑉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8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0.01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8043698"/>
                      </a:ext>
                    </a:extLst>
                  </a:tr>
                  <a:tr h="475690">
                    <a:tc>
                      <a:txBody>
                        <a:bodyPr/>
                        <a:lstStyle/>
                        <a:p>
                          <a:pPr marL="0" marR="0" lvl="0" indent="0" algn="r" defTabSz="50161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4"/>
                            </a:solidFill>
                            <a:latin typeface="Open Sans Extrabold" panose="020B0604020202020204" charset="0"/>
                            <a:ea typeface="Open Sans Extrabold" panose="020B0604020202020204" charset="0"/>
                            <a:cs typeface="Open Sans Extrabold" panose="020B060402020202020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800" dirty="0">
                              <a:solidFill>
                                <a:schemeClr val="accent4"/>
                              </a:solidFill>
                              <a:latin typeface="Open Sans Extrabold" panose="020B0604020202020204" charset="0"/>
                              <a:ea typeface="Open Sans Extrabold" panose="020B0604020202020204" charset="0"/>
                              <a:cs typeface="Open Sans Extrabold" panose="020B0604020202020204" charset="0"/>
                            </a:rPr>
                            <a:t>0.04</a:t>
                          </a:r>
                          <a:endParaRPr lang="en-US" sz="1800" dirty="0">
                            <a:solidFill>
                              <a:schemeClr val="accent4"/>
                            </a:solidFill>
                            <a:latin typeface="Open Sans Extrabold" panose="020B0604020202020204" charset="0"/>
                            <a:ea typeface="Open Sans Extrabold" panose="020B0604020202020204" charset="0"/>
                            <a:cs typeface="Open Sans Extrabold" panose="020B060402020202020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Probability of leaving at least one block valve closed </a:t>
                          </a:r>
                          <a:r>
                            <a:rPr lang="en-US" sz="1200" i="1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(without independent audit)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5871691"/>
                      </a:ext>
                    </a:extLst>
                  </a:tr>
                  <a:tr h="460481">
                    <a:tc>
                      <a:txBody>
                        <a:bodyPr/>
                        <a:lstStyle/>
                        <a:p>
                          <a:pPr marL="0" marR="0" lvl="0" indent="0" algn="r" defTabSz="50161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𝑃𝐹𝐷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𝑆𝑌𝑆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E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0.05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0161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4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s-ES" sz="14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𝑃𝐹𝐷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𝑇𝑎𝑟𝑔𝑒𝑡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446594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10">
                <a:extLst>
                  <a:ext uri="{FF2B5EF4-FFF2-40B4-BE49-F238E27FC236}">
                    <a16:creationId xmlns:a16="http://schemas.microsoft.com/office/drawing/2014/main" id="{19303828-2432-491B-80DE-6517C44BF2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696470"/>
                  </p:ext>
                </p:extLst>
              </p:nvPr>
            </p:nvGraphicFramePr>
            <p:xfrm>
              <a:off x="6551512" y="2233928"/>
              <a:ext cx="5449988" cy="18571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31988">
                      <a:extLst>
                        <a:ext uri="{9D8B030D-6E8A-4147-A177-3AD203B41FA5}">
                          <a16:colId xmlns:a16="http://schemas.microsoft.com/office/drawing/2014/main" val="1663637242"/>
                        </a:ext>
                      </a:extLst>
                    </a:gridCol>
                    <a:gridCol w="698500">
                      <a:extLst>
                        <a:ext uri="{9D8B030D-6E8A-4147-A177-3AD203B41FA5}">
                          <a16:colId xmlns:a16="http://schemas.microsoft.com/office/drawing/2014/main" val="1368084931"/>
                        </a:ext>
                      </a:extLst>
                    </a:gridCol>
                    <a:gridCol w="3619500">
                      <a:extLst>
                        <a:ext uri="{9D8B030D-6E8A-4147-A177-3AD203B41FA5}">
                          <a16:colId xmlns:a16="http://schemas.microsoft.com/office/drawing/2014/main" val="2683563276"/>
                        </a:ext>
                      </a:extLst>
                    </a:gridCol>
                  </a:tblGrid>
                  <a:tr h="460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381183" b="-3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8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0.01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15754805"/>
                      </a:ext>
                    </a:extLst>
                  </a:tr>
                  <a:tr h="460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381183" b="-2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800" dirty="0">
                              <a:solidFill>
                                <a:schemeClr val="bg1"/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0.01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solidFill>
                              <a:schemeClr val="bg1"/>
                            </a:solidFill>
                            <a:latin typeface="Open Sans Light" panose="020B0306030504020204" pitchFamily="34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8043698"/>
                      </a:ext>
                    </a:extLst>
                  </a:tr>
                  <a:tr h="475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94872" r="-381183" b="-10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800" dirty="0">
                              <a:solidFill>
                                <a:schemeClr val="accent4"/>
                              </a:solidFill>
                              <a:latin typeface="Open Sans Extrabold" panose="020B0604020202020204" charset="0"/>
                              <a:ea typeface="Open Sans Extrabold" panose="020B0604020202020204" charset="0"/>
                              <a:cs typeface="Open Sans Extrabold" panose="020B0604020202020204" charset="0"/>
                            </a:rPr>
                            <a:t>0.04</a:t>
                          </a:r>
                          <a:endParaRPr lang="en-US" sz="1800" dirty="0">
                            <a:solidFill>
                              <a:schemeClr val="accent4"/>
                            </a:solidFill>
                            <a:latin typeface="Open Sans Extrabold" panose="020B0604020202020204" charset="0"/>
                            <a:ea typeface="Open Sans Extrabold" panose="020B0604020202020204" charset="0"/>
                            <a:cs typeface="Open Sans Extrabold" panose="020B060402020202020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Probability of leaving at least one block valve closed </a:t>
                          </a:r>
                          <a:r>
                            <a:rPr lang="en-US" sz="1200" i="1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Open Sans Light" panose="020B0306030504020204" pitchFamily="34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a:t>(without independent audit)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5871691"/>
                      </a:ext>
                    </a:extLst>
                  </a:tr>
                  <a:tr h="460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2632" r="-381183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E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Open Sans ExtraBold" panose="020B0906030804020204" pitchFamily="34" charset="0"/>
                              <a:ea typeface="Open Sans ExtraBold" panose="020B0906030804020204" pitchFamily="34" charset="0"/>
                              <a:cs typeface="Open Sans ExtraBold" panose="020B0906030804020204" pitchFamily="34" charset="0"/>
                            </a:rPr>
                            <a:t>0.05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latin typeface="Open Sans ExtraBold" panose="020B0906030804020204" pitchFamily="34" charset="0"/>
                            <a:ea typeface="Open Sans ExtraBold" panose="020B0906030804020204" pitchFamily="34" charset="0"/>
                            <a:cs typeface="Open Sans ExtraBold" panose="020B0906030804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673" t="-302632" b="-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46594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uadroTexto 161">
            <a:extLst>
              <a:ext uri="{FF2B5EF4-FFF2-40B4-BE49-F238E27FC236}">
                <a16:creationId xmlns:a16="http://schemas.microsoft.com/office/drawing/2014/main" id="{AE750519-5157-4B5F-9524-3E2BE597848B}"/>
              </a:ext>
            </a:extLst>
          </p:cNvPr>
          <p:cNvSpPr txBox="1"/>
          <p:nvPr/>
        </p:nvSpPr>
        <p:spPr>
          <a:xfrm>
            <a:off x="4694388" y="2845158"/>
            <a:ext cx="226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2">
                    <a:lumMod val="40000"/>
                    <a:lumOff val="6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EXAMPLE</a:t>
            </a:r>
          </a:p>
        </p:txBody>
      </p:sp>
      <p:cxnSp>
        <p:nvCxnSpPr>
          <p:cNvPr id="6" name="Conector recto 162">
            <a:extLst>
              <a:ext uri="{FF2B5EF4-FFF2-40B4-BE49-F238E27FC236}">
                <a16:creationId xmlns:a16="http://schemas.microsoft.com/office/drawing/2014/main" id="{394B6EF7-4D0A-4F43-BC0E-DAFCC8B939E5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5099551" y="3162494"/>
            <a:ext cx="1451961" cy="2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26FFF7-44EF-4EE4-ACD5-41A303601EF5}"/>
                  </a:ext>
                </a:extLst>
              </p:cNvPr>
              <p:cNvSpPr/>
              <p:nvPr/>
            </p:nvSpPr>
            <p:spPr>
              <a:xfrm>
                <a:off x="2016223" y="2823012"/>
                <a:ext cx="2668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𝑃𝐹𝐷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𝑆𝑌𝑆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𝑃𝐹𝐷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𝑃𝑆𝑉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26FFF7-44EF-4EE4-ACD5-41A303601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23" y="2823012"/>
                <a:ext cx="26688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161">
            <a:extLst>
              <a:ext uri="{FF2B5EF4-FFF2-40B4-BE49-F238E27FC236}">
                <a16:creationId xmlns:a16="http://schemas.microsoft.com/office/drawing/2014/main" id="{1BBFEAF6-383C-44FB-B706-A84864988E9A}"/>
              </a:ext>
            </a:extLst>
          </p:cNvPr>
          <p:cNvSpPr txBox="1"/>
          <p:nvPr/>
        </p:nvSpPr>
        <p:spPr>
          <a:xfrm>
            <a:off x="3427400" y="3209327"/>
            <a:ext cx="171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(This term should </a:t>
            </a:r>
            <a:br>
              <a:rPr lang="es-ES" sz="1400" i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ES" sz="1400" i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be ignored)</a:t>
            </a:r>
            <a:endParaRPr lang="en-US" sz="1400" i="1">
              <a:solidFill>
                <a:schemeClr val="accent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85CC2CF-BA71-40E4-B32D-092DB8560EF7}"/>
                  </a:ext>
                </a:extLst>
              </p:cNvPr>
              <p:cNvSpPr/>
              <p:nvPr/>
            </p:nvSpPr>
            <p:spPr>
              <a:xfrm>
                <a:off x="294598" y="4091061"/>
                <a:ext cx="43904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𝑃𝐹𝐷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𝑆𝑌𝑆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𝑃𝐹𝐷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𝑃𝐹𝐷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𝑃𝐹𝐷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𝐹𝐸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𝐻𝐸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85CC2CF-BA71-40E4-B32D-092DB8560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8" y="4091061"/>
                <a:ext cx="43904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61">
            <a:extLst>
              <a:ext uri="{FF2B5EF4-FFF2-40B4-BE49-F238E27FC236}">
                <a16:creationId xmlns:a16="http://schemas.microsoft.com/office/drawing/2014/main" id="{8F5D254B-FFEF-46D0-A7D5-CF87FC440203}"/>
              </a:ext>
            </a:extLst>
          </p:cNvPr>
          <p:cNvSpPr txBox="1"/>
          <p:nvPr/>
        </p:nvSpPr>
        <p:spPr>
          <a:xfrm>
            <a:off x="3427400" y="4480378"/>
            <a:ext cx="171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(This term should </a:t>
            </a:r>
            <a:br>
              <a:rPr lang="es-ES" sz="1400" i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ES" sz="1400" i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be ignored)</a:t>
            </a:r>
            <a:endParaRPr lang="en-US" sz="1400" i="1">
              <a:solidFill>
                <a:schemeClr val="accent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9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74CD686-8573-4D41-BB3E-A6D5ABFB7684}"/>
              </a:ext>
            </a:extLst>
          </p:cNvPr>
          <p:cNvGrpSpPr/>
          <p:nvPr/>
        </p:nvGrpSpPr>
        <p:grpSpPr>
          <a:xfrm>
            <a:off x="1071393" y="358696"/>
            <a:ext cx="10282047" cy="1077218"/>
            <a:chOff x="406401" y="358696"/>
            <a:chExt cx="11870941" cy="10772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9368593-02CE-4A99-8D00-0CE10867BC91}"/>
                </a:ext>
              </a:extLst>
            </p:cNvPr>
            <p:cNvSpPr txBox="1"/>
            <p:nvPr/>
          </p:nvSpPr>
          <p:spPr>
            <a:xfrm>
              <a:off x="1545812" y="358696"/>
              <a:ext cx="107315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CASE STUDY:  </a:t>
              </a:r>
              <a:r>
                <a:rPr lang="es-ES" sz="3200" dirty="0" err="1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Results</a:t>
              </a:r>
              <a:r>
                <a:rPr lang="es-ES" sz="3200" dirty="0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r>
                <a:rPr lang="es-ES" sz="3200" dirty="0" err="1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of</a:t>
              </a:r>
              <a:r>
                <a:rPr lang="es-ES" sz="3200" dirty="0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r>
                <a:rPr lang="es-ES" sz="3200" dirty="0" err="1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Third</a:t>
              </a:r>
              <a:r>
                <a:rPr lang="es-ES" sz="3200" dirty="0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-Party </a:t>
              </a:r>
              <a:r>
                <a:rPr lang="es-ES" sz="3200" dirty="0" err="1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Inspection</a:t>
              </a:r>
              <a:r>
                <a:rPr lang="es-ES" sz="3200" dirty="0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r>
                <a:rPr lang="es-ES" sz="3200" dirty="0" err="1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of</a:t>
              </a:r>
              <a:r>
                <a:rPr lang="es-ES" sz="3200" dirty="0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CSO Block </a:t>
              </a:r>
              <a:r>
                <a:rPr lang="es-ES" sz="3200" dirty="0" err="1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Valves</a:t>
              </a:r>
              <a:r>
                <a:rPr lang="es-ES" sz="3200" dirty="0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r>
                <a:rPr lang="es-ES" sz="3200" dirty="0" err="1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for</a:t>
              </a:r>
              <a:r>
                <a:rPr lang="es-ES" sz="3200" dirty="0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r>
                <a:rPr lang="es-ES" sz="3200" dirty="0" err="1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PSVs</a:t>
              </a:r>
              <a:endParaRPr lang="en-US" sz="3200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5" name="Picture 4" descr="Expansion Joints and Metal Bellows | Badger Industries">
              <a:extLst>
                <a:ext uri="{FF2B5EF4-FFF2-40B4-BE49-F238E27FC236}">
                  <a16:creationId xmlns:a16="http://schemas.microsoft.com/office/drawing/2014/main" id="{16223220-2420-4D40-8926-CE13BA2EC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" y="358696"/>
              <a:ext cx="870598" cy="60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2F279B8-3929-4A30-9A92-2F2C634CD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39642"/>
              </p:ext>
            </p:extLst>
          </p:nvPr>
        </p:nvGraphicFramePr>
        <p:xfrm>
          <a:off x="209550" y="1989000"/>
          <a:ext cx="11791953" cy="298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927">
                  <a:extLst>
                    <a:ext uri="{9D8B030D-6E8A-4147-A177-3AD203B41FA5}">
                      <a16:colId xmlns:a16="http://schemas.microsoft.com/office/drawing/2014/main" val="3956725385"/>
                    </a:ext>
                  </a:extLst>
                </a:gridCol>
                <a:gridCol w="771623">
                  <a:extLst>
                    <a:ext uri="{9D8B030D-6E8A-4147-A177-3AD203B41FA5}">
                      <a16:colId xmlns:a16="http://schemas.microsoft.com/office/drawing/2014/main" val="1275026173"/>
                    </a:ext>
                  </a:extLst>
                </a:gridCol>
                <a:gridCol w="821267">
                  <a:extLst>
                    <a:ext uri="{9D8B030D-6E8A-4147-A177-3AD203B41FA5}">
                      <a16:colId xmlns:a16="http://schemas.microsoft.com/office/drawing/2014/main" val="1388820412"/>
                    </a:ext>
                  </a:extLst>
                </a:gridCol>
                <a:gridCol w="628645">
                  <a:extLst>
                    <a:ext uri="{9D8B030D-6E8A-4147-A177-3AD203B41FA5}">
                      <a16:colId xmlns:a16="http://schemas.microsoft.com/office/drawing/2014/main" val="3331246467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305174945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3424500730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3918123169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3554061551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2998702898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1601639860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2973093200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638971680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1960926756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3652916008"/>
                    </a:ext>
                  </a:extLst>
                </a:gridCol>
                <a:gridCol w="805681">
                  <a:extLst>
                    <a:ext uri="{9D8B030D-6E8A-4147-A177-3AD203B41FA5}">
                      <a16:colId xmlns:a16="http://schemas.microsoft.com/office/drawing/2014/main" val="27758255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UPSTREAM</a:t>
                      </a:r>
                      <a:endParaRPr lang="en-US" sz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22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DOWNSTREAM</a:t>
                      </a:r>
                      <a:endParaRPr lang="en-US"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22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22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482749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Unit</a:t>
                      </a:r>
                      <a:endParaRPr lang="en-US" sz="120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Total </a:t>
                      </a:r>
                      <a:br>
                        <a:rPr lang="es-ES" sz="120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</a:br>
                      <a:r>
                        <a:rPr lang="es-ES" sz="120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PSVs</a:t>
                      </a:r>
                      <a:endParaRPr lang="en-US" sz="120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#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of</a:t>
                      </a:r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PSVs</a:t>
                      </a:r>
                      <a:endParaRPr lang="es-E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  <a:p>
                      <a:pPr algn="ctr"/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audited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#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BVs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#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BVs</a:t>
                      </a:r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wrong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# CS </a:t>
                      </a:r>
                      <a:b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</a:b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on</a:t>
                      </a:r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BVs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# CS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missing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% BV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wrong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% CS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missing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#BVs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#BVs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wrong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#CS </a:t>
                      </a:r>
                      <a:b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</a:b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on</a:t>
                      </a:r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BVs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#CS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missing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% BV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wrong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50161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% CS </a:t>
                      </a:r>
                      <a:r>
                        <a:rPr lang="es-ES" sz="1200" dirty="0" err="1">
                          <a:solidFill>
                            <a:schemeClr val="accent4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missing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b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77926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534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363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238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237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0.4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154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153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0.7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6160587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65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49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35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35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22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22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862148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276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211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43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40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154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529357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548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267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132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89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43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32.6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62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31</a:t>
                      </a:r>
                      <a:endParaRPr lang="en-US" sz="160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794853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TOTAL</a:t>
                      </a:r>
                      <a:endParaRPr lang="en-US" sz="12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1423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890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448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401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47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accent3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accent3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accent3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accent3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392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213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accent3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accent3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accent3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12.7</a:t>
                      </a:r>
                      <a:endParaRPr lang="en-US" sz="1600" dirty="0">
                        <a:solidFill>
                          <a:schemeClr val="accent3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4029469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368FAB-042B-4947-A3DB-62517CECF869}"/>
              </a:ext>
            </a:extLst>
          </p:cNvPr>
          <p:cNvSpPr/>
          <p:nvPr/>
        </p:nvSpPr>
        <p:spPr>
          <a:xfrm>
            <a:off x="5541433" y="2243667"/>
            <a:ext cx="863600" cy="27855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328A41-ABE0-42CA-A5A7-255843712D12}"/>
              </a:ext>
            </a:extLst>
          </p:cNvPr>
          <p:cNvSpPr/>
          <p:nvPr/>
        </p:nvSpPr>
        <p:spPr>
          <a:xfrm>
            <a:off x="10337201" y="2329160"/>
            <a:ext cx="863600" cy="27855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F8C755-5A21-4741-9EAB-99AA518E5428}"/>
              </a:ext>
            </a:extLst>
          </p:cNvPr>
          <p:cNvSpPr/>
          <p:nvPr/>
        </p:nvSpPr>
        <p:spPr>
          <a:xfrm>
            <a:off x="11200801" y="2329159"/>
            <a:ext cx="781649" cy="278553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01901F-8093-4EBD-A6C5-D9DAA7CFF75D}"/>
              </a:ext>
            </a:extLst>
          </p:cNvPr>
          <p:cNvSpPr/>
          <p:nvPr/>
        </p:nvSpPr>
        <p:spPr>
          <a:xfrm>
            <a:off x="6416277" y="2256353"/>
            <a:ext cx="781649" cy="278553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CFCC0-07A8-41F5-B85C-1967AD567028}"/>
              </a:ext>
            </a:extLst>
          </p:cNvPr>
          <p:cNvSpPr txBox="1"/>
          <p:nvPr/>
        </p:nvSpPr>
        <p:spPr>
          <a:xfrm>
            <a:off x="900187" y="1023256"/>
            <a:ext cx="104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SABIC affiliate</a:t>
            </a:r>
          </a:p>
        </p:txBody>
      </p:sp>
    </p:spTree>
    <p:extLst>
      <p:ext uri="{BB962C8B-B14F-4D97-AF65-F5344CB8AC3E}">
        <p14:creationId xmlns:p14="http://schemas.microsoft.com/office/powerpoint/2010/main" val="24391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600" y="0"/>
            <a:ext cx="1219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THANK YOU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608195" y="1375954"/>
            <a:ext cx="9424370" cy="4106091"/>
            <a:chOff x="1750212" y="1375954"/>
            <a:chExt cx="8952228" cy="410609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12" y="1375954"/>
              <a:ext cx="4106091" cy="4106091"/>
            </a:xfrm>
            <a:prstGeom prst="rect">
              <a:avLst/>
            </a:prstGeom>
            <a:effectLst/>
          </p:spPr>
        </p:pic>
        <p:sp>
          <p:nvSpPr>
            <p:cNvPr id="4" name="CuadroTexto 3"/>
            <p:cNvSpPr txBox="1"/>
            <p:nvPr/>
          </p:nvSpPr>
          <p:spPr>
            <a:xfrm>
              <a:off x="5930282" y="2105643"/>
              <a:ext cx="4772158" cy="2754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Open Sans Semibold" panose="020B0604020202020204" charset="0"/>
                  <a:ea typeface="Open Sans Semibold" panose="020B0604020202020204" charset="0"/>
                  <a:cs typeface="Open Sans Semibold" panose="020B0604020202020204" charset="0"/>
                </a:rPr>
                <a:t>WILLIAM (Bill)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chemeClr val="bg1"/>
                  </a:solidFill>
                  <a:latin typeface="Open Sans Semibold" panose="020B0604020202020204" charset="0"/>
                  <a:ea typeface="Open Sans Semibold" panose="020B0604020202020204" charset="0"/>
                  <a:cs typeface="Open Sans Semibold" panose="020B0604020202020204" charset="0"/>
                </a:rPr>
                <a:t>BRIDGES</a:t>
              </a:r>
            </a:p>
            <a:p>
              <a:pPr>
                <a:lnSpc>
                  <a:spcPct val="80000"/>
                </a:lnSpc>
              </a:pPr>
              <a:endParaRPr lang="en-US" sz="5400" dirty="0">
                <a:solidFill>
                  <a:schemeClr val="bg1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Open Sans Semibold" panose="020B0604020202020204" charset="0"/>
                  <a:ea typeface="Open Sans Semibold" panose="020B0604020202020204" charset="0"/>
                  <a:cs typeface="Open Sans Semibold" panose="020B0604020202020204" charset="0"/>
                </a:rPr>
                <a:t>wbridges@piii.com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7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2"/>
    </mc:Choice>
    <mc:Fallback xmlns="">
      <p:transition spd="slow" advTm="3512"/>
    </mc:Fallback>
  </mc:AlternateContent>
</p:sld>
</file>

<file path=ppt/theme/theme1.xml><?xml version="1.0" encoding="utf-8"?>
<a:theme xmlns:a="http://schemas.openxmlformats.org/drawingml/2006/main" name="Tema de Office">
  <a:themeElements>
    <a:clrScheme name="PII Compound">
      <a:dk1>
        <a:srgbClr val="000000"/>
      </a:dk1>
      <a:lt1>
        <a:srgbClr val="FFFFFF"/>
      </a:lt1>
      <a:dk2>
        <a:srgbClr val="002E57"/>
      </a:dk2>
      <a:lt2>
        <a:srgbClr val="E7E6E6"/>
      </a:lt2>
      <a:accent1>
        <a:srgbClr val="002E57"/>
      </a:accent1>
      <a:accent2>
        <a:srgbClr val="37638A"/>
      </a:accent2>
      <a:accent3>
        <a:srgbClr val="00F0E2"/>
      </a:accent3>
      <a:accent4>
        <a:srgbClr val="F25F3C"/>
      </a:accent4>
      <a:accent5>
        <a:srgbClr val="BD1B13"/>
      </a:accent5>
      <a:accent6>
        <a:srgbClr val="6F100B"/>
      </a:accent6>
      <a:hlink>
        <a:srgbClr val="70AD47"/>
      </a:hlink>
      <a:folHlink>
        <a:srgbClr val="6F100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CPS2020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3588C"/>
      </a:accent1>
      <a:accent2>
        <a:srgbClr val="8AABBF"/>
      </a:accent2>
      <a:accent3>
        <a:srgbClr val="DCEAF2"/>
      </a:accent3>
      <a:accent4>
        <a:srgbClr val="F29979"/>
      </a:accent4>
      <a:accent5>
        <a:srgbClr val="F24C27"/>
      </a:accent5>
      <a:accent6>
        <a:srgbClr val="FFFFF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10414</TotalTime>
  <Words>503</Words>
  <Application>Microsoft Office PowerPoint</Application>
  <PresentationFormat>Widescreen</PresentationFormat>
  <Paragraphs>225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Open Sans Semibold</vt:lpstr>
      <vt:lpstr>Impact</vt:lpstr>
      <vt:lpstr>TeXGyreAdventor</vt:lpstr>
      <vt:lpstr>Open Sans Extrabold</vt:lpstr>
      <vt:lpstr>Arial</vt:lpstr>
      <vt:lpstr>Open Sans</vt:lpstr>
      <vt:lpstr>Calibri</vt:lpstr>
      <vt:lpstr>Open Sans Light</vt:lpstr>
      <vt:lpstr>Cambria Math</vt:lpstr>
      <vt:lpstr>Calibri Light</vt:lpstr>
      <vt:lpstr>Century Gothic</vt:lpstr>
      <vt:lpstr>Open Sans Extrabold</vt:lpstr>
      <vt:lpstr>Tema de Office</vt:lpstr>
      <vt:lpstr>1_Office Theme</vt:lpstr>
      <vt:lpstr>PowerPoint Presentation</vt:lpstr>
      <vt:lpstr> Pressure relief systems and Safety Instrumented Systems  COMMON WEAKNESSES  IN FIELD IMPLEMENTATION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relief and SIS - Common weaknesses</dc:title>
  <dc:creator>Matias Massello</dc:creator>
  <cp:lastModifiedBy>William Bridges</cp:lastModifiedBy>
  <cp:revision>444</cp:revision>
  <dcterms:created xsi:type="dcterms:W3CDTF">2017-09-20T21:11:17Z</dcterms:created>
  <dcterms:modified xsi:type="dcterms:W3CDTF">2020-08-03T10:19:13Z</dcterms:modified>
</cp:coreProperties>
</file>